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Arial Bold" panose="020B0802020202020204" pitchFamily="34" charset="77"/>
      <p:regular r:id="rId4"/>
      <p:bold r:id="rId5"/>
    </p:embeddedFont>
    <p:embeddedFont>
      <p:font typeface="Arimo" panose="020B0604020202020204" pitchFamily="34" charset="0"/>
      <p:regular r:id="rId6"/>
    </p:embeddedFont>
    <p:embeddedFont>
      <p:font typeface="Gotham" panose="02000504050000020004" pitchFamily="2" charset="0"/>
      <p:regular r:id="rId7"/>
    </p:embeddedFont>
    <p:embeddedFont>
      <p:font typeface="Gotham Bold" pitchFamily="2" charset="0"/>
      <p:regular r:id="rId8"/>
      <p:bold r:id="rId9"/>
    </p:embeddedFont>
    <p:embeddedFont>
      <p:font typeface="Raleway" panose="020B0903030101060003" pitchFamily="34" charset="77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>
        <p:scale>
          <a:sx n="50" d="100"/>
          <a:sy n="50" d="100"/>
        </p:scale>
        <p:origin x="2408" y="10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50151" y="0"/>
            <a:ext cx="20988302" cy="10287001"/>
          </a:xfrm>
          <a:custGeom>
            <a:avLst/>
            <a:gdLst/>
            <a:ahLst/>
            <a:cxnLst/>
            <a:rect l="l" t="t" r="r" b="b"/>
            <a:pathLst>
              <a:path w="20988302" h="10494151">
                <a:moveTo>
                  <a:pt x="0" y="0"/>
                </a:moveTo>
                <a:lnTo>
                  <a:pt x="20988302" y="0"/>
                </a:lnTo>
                <a:lnTo>
                  <a:pt x="20988302" y="10494151"/>
                </a:lnTo>
                <a:lnTo>
                  <a:pt x="0" y="1049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6433" r="6433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6CC434-432B-D4E9-174D-DBD6E1901214}"/>
              </a:ext>
            </a:extLst>
          </p:cNvPr>
          <p:cNvSpPr/>
          <p:nvPr/>
        </p:nvSpPr>
        <p:spPr>
          <a:xfrm>
            <a:off x="6995243" y="396328"/>
            <a:ext cx="3342418" cy="13041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reeform 3" descr="A.png"/>
          <p:cNvSpPr/>
          <p:nvPr/>
        </p:nvSpPr>
        <p:spPr>
          <a:xfrm>
            <a:off x="14955118" y="8546758"/>
            <a:ext cx="2368064" cy="1740242"/>
          </a:xfrm>
          <a:custGeom>
            <a:avLst/>
            <a:gdLst/>
            <a:ahLst/>
            <a:cxnLst/>
            <a:rect l="l" t="t" r="r" b="b"/>
            <a:pathLst>
              <a:path w="2368064" h="1740242">
                <a:moveTo>
                  <a:pt x="0" y="0"/>
                </a:moveTo>
                <a:lnTo>
                  <a:pt x="2368064" y="0"/>
                </a:lnTo>
                <a:lnTo>
                  <a:pt x="2368064" y="1740242"/>
                </a:lnTo>
                <a:lnTo>
                  <a:pt x="0" y="17402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3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540000" y="820342"/>
            <a:ext cx="16186832" cy="47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2"/>
              </a:lnSpc>
            </a:pPr>
            <a:r>
              <a:rPr lang="en-US" sz="34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Titre descriptif du Projet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0000" y="2092154"/>
            <a:ext cx="10633529" cy="732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Description / périmètre technique :</a:t>
            </a:r>
          </a:p>
          <a:p>
            <a:pPr marL="380048" lvl="2" indent="-126682" algn="l">
              <a:lnSpc>
                <a:spcPts val="2520"/>
              </a:lnSpc>
              <a:buFont typeface="Arial"/>
              <a:buChar char="⚬"/>
            </a:pPr>
            <a:r>
              <a:rPr lang="en-US" sz="21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Décrire les objectifs du projet, ses ambitions techniques et les activités nécessaires</a:t>
            </a:r>
          </a:p>
          <a:p>
            <a:pPr marL="380048" lvl="2" indent="-126682" algn="l">
              <a:lnSpc>
                <a:spcPts val="2520"/>
              </a:lnSpc>
              <a:buFont typeface="Arial"/>
              <a:buChar char="⚬"/>
            </a:pPr>
            <a:r>
              <a:rPr lang="en-US" sz="21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 </a:t>
            </a:r>
          </a:p>
          <a:p>
            <a:pPr marL="380048" lvl="2" indent="-126682" algn="l">
              <a:lnSpc>
                <a:spcPts val="2520"/>
              </a:lnSpc>
            </a:pPr>
            <a:endParaRPr lang="en-US" sz="210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380048" lvl="2" indent="-126682" algn="l">
              <a:lnSpc>
                <a:spcPts val="2520"/>
              </a:lnSpc>
            </a:pPr>
            <a:endParaRPr lang="en-US" sz="210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380048" lvl="2" indent="-126682" algn="l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Marchés visés :</a:t>
            </a:r>
          </a:p>
          <a:p>
            <a:pPr marL="380048" lvl="2" indent="-126682" algn="l">
              <a:lnSpc>
                <a:spcPts val="2520"/>
              </a:lnSpc>
              <a:buFont typeface="Arial"/>
              <a:buChar char="⚬"/>
            </a:pPr>
            <a:r>
              <a:rPr lang="en-US" sz="21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</a:t>
            </a:r>
          </a:p>
          <a:p>
            <a:pPr marL="380048" lvl="2" indent="-126682" algn="l">
              <a:lnSpc>
                <a:spcPts val="2520"/>
              </a:lnSpc>
            </a:pPr>
            <a:endParaRPr lang="en-US" sz="210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380048" lvl="2" indent="-126682" algn="l">
              <a:lnSpc>
                <a:spcPts val="2520"/>
              </a:lnSpc>
            </a:pPr>
            <a:endParaRPr lang="en-US" sz="210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380048" lvl="2" indent="-126682" algn="l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Principales difficultés / challenges :</a:t>
            </a:r>
          </a:p>
          <a:p>
            <a:pPr marL="380048" lvl="1" indent="-190024" algn="l">
              <a:lnSpc>
                <a:spcPts val="252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Décrire les contraintes techniques / technologiques, les verrous à lever</a:t>
            </a:r>
          </a:p>
          <a:p>
            <a:pPr marL="380048" lvl="1" indent="-190024" algn="l">
              <a:lnSpc>
                <a:spcPts val="252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</a:t>
            </a:r>
          </a:p>
          <a:p>
            <a:pPr marL="380048" lvl="1" indent="-190024" algn="l">
              <a:lnSpc>
                <a:spcPts val="2520"/>
              </a:lnSpc>
            </a:pPr>
            <a:endParaRPr lang="en-US" sz="210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380048" lvl="1" indent="-190024" algn="l">
              <a:lnSpc>
                <a:spcPts val="2520"/>
              </a:lnSpc>
            </a:pPr>
            <a:endParaRPr lang="en-US" sz="210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380048" lvl="1" indent="-190024" algn="l">
              <a:lnSpc>
                <a:spcPts val="2520"/>
              </a:lnSpc>
            </a:pPr>
            <a:r>
              <a:rPr lang="en-US" sz="21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Principaux livrables &amp; niveau de maturité visé (TRL)</a:t>
            </a:r>
          </a:p>
          <a:p>
            <a:pPr marL="380048" lvl="1" indent="-190024"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- Décrire les livrables prévus et le niveau de maturité envisagé, pour éclairer sur les horizons temporels pour mise en application / production</a:t>
            </a:r>
          </a:p>
          <a:p>
            <a:pPr marL="380048" lvl="1" indent="-190024"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- </a:t>
            </a:r>
            <a:r>
              <a:rPr lang="en-US" sz="210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xxx</a:t>
            </a:r>
          </a:p>
          <a:p>
            <a:pPr marL="380048" lvl="1" indent="-190024" algn="l">
              <a:lnSpc>
                <a:spcPts val="2520"/>
              </a:lnSpc>
            </a:pPr>
            <a:endParaRPr lang="en-US" sz="210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88632" lvl="1" indent="-244316" algn="l">
              <a:lnSpc>
                <a:spcPts val="3240"/>
              </a:lnSpc>
            </a:pPr>
            <a:endParaRPr lang="en-US" sz="210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380048" lvl="1" indent="-190024" algn="l">
              <a:lnSpc>
                <a:spcPts val="2520"/>
              </a:lnSpc>
            </a:pPr>
            <a:endParaRPr lang="en-US" sz="210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380048" lvl="1" indent="-190024" algn="l">
              <a:lnSpc>
                <a:spcPts val="2520"/>
              </a:lnSpc>
            </a:pPr>
            <a:endParaRPr lang="en-US" sz="210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1367150" y="3314856"/>
            <a:ext cx="6721338" cy="3474209"/>
            <a:chOff x="0" y="0"/>
            <a:chExt cx="8961784" cy="4632279"/>
          </a:xfrm>
        </p:grpSpPr>
        <p:sp>
          <p:nvSpPr>
            <p:cNvPr id="7" name="Freeform 7"/>
            <p:cNvSpPr/>
            <p:nvPr/>
          </p:nvSpPr>
          <p:spPr>
            <a:xfrm>
              <a:off x="-1524" y="-1524"/>
              <a:ext cx="8964803" cy="4635389"/>
            </a:xfrm>
            <a:custGeom>
              <a:avLst/>
              <a:gdLst/>
              <a:ahLst/>
              <a:cxnLst/>
              <a:rect l="l" t="t" r="r" b="b"/>
              <a:pathLst>
                <a:path w="8964803" h="4635389">
                  <a:moveTo>
                    <a:pt x="1524" y="0"/>
                  </a:moveTo>
                  <a:lnTo>
                    <a:pt x="8963279" y="0"/>
                  </a:lnTo>
                  <a:cubicBezTo>
                    <a:pt x="8964168" y="0"/>
                    <a:pt x="8964803" y="762"/>
                    <a:pt x="8964803" y="1524"/>
                  </a:cubicBezTo>
                  <a:lnTo>
                    <a:pt x="8964803" y="4633865"/>
                  </a:lnTo>
                  <a:cubicBezTo>
                    <a:pt x="8964803" y="4634754"/>
                    <a:pt x="8964041" y="4635389"/>
                    <a:pt x="8963279" y="4635389"/>
                  </a:cubicBezTo>
                  <a:lnTo>
                    <a:pt x="1524" y="4635389"/>
                  </a:lnTo>
                  <a:cubicBezTo>
                    <a:pt x="635" y="4635389"/>
                    <a:pt x="0" y="4634627"/>
                    <a:pt x="0" y="4633865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2747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4633865"/>
                  </a:lnTo>
                  <a:lnTo>
                    <a:pt x="1524" y="4633865"/>
                  </a:lnTo>
                  <a:lnTo>
                    <a:pt x="1524" y="4632630"/>
                  </a:lnTo>
                  <a:lnTo>
                    <a:pt x="8963279" y="4632630"/>
                  </a:lnTo>
                  <a:lnTo>
                    <a:pt x="8963279" y="4633865"/>
                  </a:lnTo>
                  <a:lnTo>
                    <a:pt x="8961755" y="4633865"/>
                  </a:lnTo>
                  <a:lnTo>
                    <a:pt x="8961755" y="1524"/>
                  </a:lnTo>
                  <a:lnTo>
                    <a:pt x="8963279" y="1524"/>
                  </a:lnTo>
                  <a:lnTo>
                    <a:pt x="8963279" y="2747"/>
                  </a:lnTo>
                  <a:lnTo>
                    <a:pt x="1524" y="27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961784" cy="467990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Partenaires recherchés :</a:t>
              </a:r>
            </a:p>
            <a:p>
              <a:pPr marL="380048" lvl="1" indent="-190024" algn="l">
                <a:lnSpc>
                  <a:spcPts val="252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Entreprise</a:t>
              </a:r>
            </a:p>
            <a:p>
              <a:pPr marL="380048" lvl="1" indent="-190024" algn="l">
                <a:lnSpc>
                  <a:spcPts val="252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Laboratoire </a:t>
              </a:r>
            </a:p>
            <a:p>
              <a:pPr marL="380048" lvl="1" indent="-190024" algn="l">
                <a:lnSpc>
                  <a:spcPts val="252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Collectivité</a:t>
              </a:r>
            </a:p>
            <a:p>
              <a:pPr marL="380048" lvl="1" indent="-190024" algn="l">
                <a:lnSpc>
                  <a:spcPts val="2520"/>
                </a:lnSpc>
                <a:buFont typeface="Arial"/>
                <a:buChar char="•"/>
              </a:pPr>
              <a:r>
                <a:rPr lang="en-US" sz="21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…</a:t>
              </a:r>
            </a:p>
            <a:p>
              <a:pPr marL="380048" lvl="1" indent="-190024" algn="l">
                <a:lnSpc>
                  <a:spcPts val="2520"/>
                </a:lnSpc>
              </a:pPr>
              <a:r>
                <a:rPr lang="en-US" sz="21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	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367150" y="5591849"/>
            <a:ext cx="6721338" cy="1750125"/>
            <a:chOff x="0" y="0"/>
            <a:chExt cx="8961784" cy="2333500"/>
          </a:xfrm>
        </p:grpSpPr>
        <p:sp>
          <p:nvSpPr>
            <p:cNvPr id="10" name="Freeform 10"/>
            <p:cNvSpPr/>
            <p:nvPr/>
          </p:nvSpPr>
          <p:spPr>
            <a:xfrm>
              <a:off x="-1524" y="-1524"/>
              <a:ext cx="8964803" cy="2336546"/>
            </a:xfrm>
            <a:custGeom>
              <a:avLst/>
              <a:gdLst/>
              <a:ahLst/>
              <a:cxnLst/>
              <a:rect l="l" t="t" r="r" b="b"/>
              <a:pathLst>
                <a:path w="8964803" h="2336546">
                  <a:moveTo>
                    <a:pt x="1524" y="0"/>
                  </a:moveTo>
                  <a:lnTo>
                    <a:pt x="8963279" y="0"/>
                  </a:lnTo>
                  <a:cubicBezTo>
                    <a:pt x="8964168" y="0"/>
                    <a:pt x="8964803" y="762"/>
                    <a:pt x="8964803" y="1524"/>
                  </a:cubicBezTo>
                  <a:lnTo>
                    <a:pt x="8964803" y="2335022"/>
                  </a:lnTo>
                  <a:cubicBezTo>
                    <a:pt x="8964803" y="2335911"/>
                    <a:pt x="8964041" y="2336546"/>
                    <a:pt x="8963279" y="2336546"/>
                  </a:cubicBezTo>
                  <a:lnTo>
                    <a:pt x="1524" y="2336546"/>
                  </a:lnTo>
                  <a:cubicBezTo>
                    <a:pt x="635" y="2336546"/>
                    <a:pt x="0" y="2335784"/>
                    <a:pt x="0" y="2335022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2335022"/>
                  </a:lnTo>
                  <a:lnTo>
                    <a:pt x="1524" y="2335022"/>
                  </a:lnTo>
                  <a:lnTo>
                    <a:pt x="1524" y="2333498"/>
                  </a:lnTo>
                  <a:lnTo>
                    <a:pt x="8963279" y="2333498"/>
                  </a:lnTo>
                  <a:lnTo>
                    <a:pt x="8963279" y="2335022"/>
                  </a:lnTo>
                  <a:lnTo>
                    <a:pt x="8961755" y="2335022"/>
                  </a:lnTo>
                  <a:lnTo>
                    <a:pt x="8961755" y="1524"/>
                  </a:lnTo>
                  <a:lnTo>
                    <a:pt x="8963279" y="1524"/>
                  </a:lnTo>
                  <a:lnTo>
                    <a:pt x="8963279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961784" cy="23811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2520"/>
                </a:lnSpc>
              </a:pPr>
              <a:r>
                <a:rPr lang="en-US" sz="2100" b="1" dirty="0" err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Démarrage</a:t>
              </a:r>
              <a:r>
                <a:rPr lang="en-US" sz="21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2100" b="1" dirty="0" err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projet</a:t>
              </a:r>
              <a:r>
                <a:rPr lang="en-US" sz="21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: XX/2025</a:t>
              </a:r>
            </a:p>
            <a:p>
              <a:pPr algn="l">
                <a:lnSpc>
                  <a:spcPts val="2520"/>
                </a:lnSpc>
              </a:pPr>
              <a:r>
                <a:rPr lang="en-US" sz="21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Durée </a:t>
              </a:r>
              <a:r>
                <a:rPr lang="en-US" sz="2100" b="1" dirty="0" err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projet</a:t>
              </a:r>
              <a:r>
                <a:rPr lang="en-US" sz="21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: </a:t>
              </a:r>
              <a:r>
                <a:rPr lang="en-US" sz="21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XX </a:t>
              </a:r>
              <a:r>
                <a:rPr lang="en-US" sz="21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mois</a:t>
              </a:r>
              <a:endParaRPr lang="en-US" sz="2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2520"/>
                </a:lnSpc>
              </a:pPr>
              <a:r>
                <a:rPr lang="en-US" sz="21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Budget </a:t>
              </a:r>
              <a:r>
                <a:rPr lang="en-US" sz="2100" b="1" dirty="0" err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projet</a:t>
              </a:r>
              <a:r>
                <a:rPr lang="en-US" sz="21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: XX M€ </a:t>
              </a:r>
              <a:r>
                <a:rPr lang="en-US" sz="21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incluant</a:t>
              </a:r>
              <a:r>
                <a:rPr lang="en-US" sz="21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R&amp;D, CAPEX </a:t>
              </a:r>
              <a:r>
                <a:rPr lang="en-US" sz="21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prototypage</a:t>
              </a:r>
              <a:r>
                <a:rPr lang="en-US" sz="21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+ </a:t>
              </a:r>
              <a:r>
                <a:rPr lang="en-US" sz="21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moyens</a:t>
              </a:r>
              <a:r>
                <a:rPr lang="en-US" sz="21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de test et validation   </a:t>
              </a:r>
            </a:p>
            <a:p>
              <a:pPr algn="l">
                <a:lnSpc>
                  <a:spcPts val="2520"/>
                </a:lnSpc>
              </a:pPr>
              <a:r>
                <a:rPr lang="en-US" sz="21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+ XXM€ pour </a:t>
              </a:r>
              <a:r>
                <a:rPr lang="en-US" sz="21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moyens</a:t>
              </a:r>
              <a:r>
                <a:rPr lang="en-US" sz="21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de production</a:t>
              </a:r>
            </a:p>
            <a:p>
              <a:pPr algn="l">
                <a:lnSpc>
                  <a:spcPts val="2520"/>
                </a:lnSpc>
              </a:pPr>
              <a:endParaRPr lang="en-US" sz="2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l">
                <a:lnSpc>
                  <a:spcPts val="2520"/>
                </a:lnSpc>
              </a:pPr>
              <a:endParaRPr lang="en-US" sz="2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7974802" y="8809133"/>
            <a:ext cx="2338396" cy="898334"/>
          </a:xfrm>
          <a:custGeom>
            <a:avLst/>
            <a:gdLst/>
            <a:ahLst/>
            <a:cxnLst/>
            <a:rect l="l" t="t" r="r" b="b"/>
            <a:pathLst>
              <a:path w="2338396" h="898334">
                <a:moveTo>
                  <a:pt x="0" y="0"/>
                </a:moveTo>
                <a:lnTo>
                  <a:pt x="2338396" y="0"/>
                </a:lnTo>
                <a:lnTo>
                  <a:pt x="2338396" y="898334"/>
                </a:lnTo>
                <a:lnTo>
                  <a:pt x="0" y="8983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6920850" y="9904082"/>
            <a:ext cx="4446300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Propriété PFA- reproduction interdite</a:t>
            </a:r>
          </a:p>
        </p:txBody>
      </p:sp>
      <p:sp>
        <p:nvSpPr>
          <p:cNvPr id="18" name="TextBox 18" descr="{&quot;HashCode&quot;:-424964394,&quot;Placement&quot;:&quot;Footer&quot;,&quot;Top&quot;:520.3781,&quot;Left&quot;:874.774353,&quot;SlideWidth&quot;:960,&quot;SlideHeight&quot;:540}"/>
          <p:cNvSpPr txBox="1"/>
          <p:nvPr/>
        </p:nvSpPr>
        <p:spPr>
          <a:xfrm>
            <a:off x="16307158" y="9857817"/>
            <a:ext cx="1623549" cy="41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Confidential C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70780" y="772663"/>
            <a:ext cx="3325271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Logo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71131E-82B2-8203-A4B8-3979CD90E8EC}"/>
              </a:ext>
            </a:extLst>
          </p:cNvPr>
          <p:cNvSpPr/>
          <p:nvPr/>
        </p:nvSpPr>
        <p:spPr>
          <a:xfrm>
            <a:off x="11385390" y="394918"/>
            <a:ext cx="5937792" cy="22173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Box 20"/>
          <p:cNvSpPr txBox="1"/>
          <p:nvPr/>
        </p:nvSpPr>
        <p:spPr>
          <a:xfrm>
            <a:off x="12633451" y="1215191"/>
            <a:ext cx="3325271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Illustration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135</Words>
  <Application>Microsoft Macintosh PowerPoint</Application>
  <PresentationFormat>Personnalisé</PresentationFormat>
  <Paragraphs>36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Gotham Bold</vt:lpstr>
      <vt:lpstr>Gotham</vt:lpstr>
      <vt:lpstr>Raleway</vt:lpstr>
      <vt:lpstr>Arial</vt:lpstr>
      <vt:lpstr>Arial Bold</vt:lpstr>
      <vt:lpstr>Calibri</vt:lpstr>
      <vt:lpstr>Arimo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présentation Projet - InnovConnect.pptx</dc:title>
  <cp:lastModifiedBy>Celia Gilles</cp:lastModifiedBy>
  <cp:revision>2</cp:revision>
  <dcterms:created xsi:type="dcterms:W3CDTF">2006-08-16T00:00:00Z</dcterms:created>
  <dcterms:modified xsi:type="dcterms:W3CDTF">2024-12-09T15:16:25Z</dcterms:modified>
  <dc:identifier>DAGYz82FK74</dc:identifier>
</cp:coreProperties>
</file>